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51" r:id="rId108"/>
    <p:sldId id="352" r:id="rId109"/>
    <p:sldId id="353" r:id="rId110"/>
    <p:sldId id="354" r:id="rId1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Relationship Id="rId86" Type="http://schemas.openxmlformats.org/officeDocument/2006/relationships/slide" Target="slides/slide74.xml"/><Relationship Id="rId87" Type="http://schemas.openxmlformats.org/officeDocument/2006/relationships/slide" Target="slides/slide75.xml"/><Relationship Id="rId88" Type="http://schemas.openxmlformats.org/officeDocument/2006/relationships/slide" Target="slides/slide76.xml"/><Relationship Id="rId89" Type="http://schemas.openxmlformats.org/officeDocument/2006/relationships/slide" Target="slides/slide77.xml"/><Relationship Id="rId90" Type="http://schemas.openxmlformats.org/officeDocument/2006/relationships/slide" Target="slides/slide78.xml"/><Relationship Id="rId91" Type="http://schemas.openxmlformats.org/officeDocument/2006/relationships/slide" Target="slides/slide79.xml"/><Relationship Id="rId92" Type="http://schemas.openxmlformats.org/officeDocument/2006/relationships/slide" Target="slides/slide80.xml"/><Relationship Id="rId93" Type="http://schemas.openxmlformats.org/officeDocument/2006/relationships/slide" Target="slides/slide81.xml"/><Relationship Id="rId94" Type="http://schemas.openxmlformats.org/officeDocument/2006/relationships/slide" Target="slides/slide82.xml"/><Relationship Id="rId95" Type="http://schemas.openxmlformats.org/officeDocument/2006/relationships/slide" Target="slides/slide83.xml"/><Relationship Id="rId96" Type="http://schemas.openxmlformats.org/officeDocument/2006/relationships/slide" Target="slides/slide84.xml"/><Relationship Id="rId97" Type="http://schemas.openxmlformats.org/officeDocument/2006/relationships/slide" Target="slides/slide85.xml"/><Relationship Id="rId98" Type="http://schemas.openxmlformats.org/officeDocument/2006/relationships/slide" Target="slides/slide86.xml"/><Relationship Id="rId99" Type="http://schemas.openxmlformats.org/officeDocument/2006/relationships/slide" Target="slides/slide87.xml"/><Relationship Id="rId100" Type="http://schemas.openxmlformats.org/officeDocument/2006/relationships/slide" Target="slides/slide88.xml"/><Relationship Id="rId101" Type="http://schemas.openxmlformats.org/officeDocument/2006/relationships/slide" Target="slides/slide89.xml"/><Relationship Id="rId102" Type="http://schemas.openxmlformats.org/officeDocument/2006/relationships/slide" Target="slides/slide90.xml"/><Relationship Id="rId103" Type="http://schemas.openxmlformats.org/officeDocument/2006/relationships/slide" Target="slides/slide91.xml"/><Relationship Id="rId104" Type="http://schemas.openxmlformats.org/officeDocument/2006/relationships/slide" Target="slides/slide92.xml"/><Relationship Id="rId105" Type="http://schemas.openxmlformats.org/officeDocument/2006/relationships/slide" Target="slides/slide93.xml"/><Relationship Id="rId106" Type="http://schemas.openxmlformats.org/officeDocument/2006/relationships/slide" Target="slides/slide94.xml"/><Relationship Id="rId107" Type="http://schemas.openxmlformats.org/officeDocument/2006/relationships/slide" Target="slides/slide95.xml"/><Relationship Id="rId108" Type="http://schemas.openxmlformats.org/officeDocument/2006/relationships/slide" Target="slides/slide96.xml"/><Relationship Id="rId109" Type="http://schemas.openxmlformats.org/officeDocument/2006/relationships/slide" Target="slides/slide97.xml"/><Relationship Id="rId110" Type="http://schemas.openxmlformats.org/officeDocument/2006/relationships/slide" Target="slides/slide98.xml"/><Relationship Id="rId111" Type="http://schemas.openxmlformats.org/officeDocument/2006/relationships/slide" Target="slides/slide9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een laagdoorlaatfilter van de 5de orde is de orde van de veelterm in de teller 0 en de order van de veelterm in de noemer 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Merk op dat bij het omschakelen naar de Switched Capacitor implementatie de laatste stage (inverterende opamp) verdwenen  is. </a:t>
            </a:r>
          </a:p>
          <a:p>
            <a:r>
              <a:t>De truc is dat voor R3 de klokken omgewisseld zijn, waardoor de stomen omgekeerd zijn en het geheel zich dus gedraagt als een negatieve weerstand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notesSlide" Target="../notesSlides/notesSlide2.xml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eerste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276174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30" y="566928"/>
            <a:ext cx="89561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2836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2890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6193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5130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tweede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276174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6925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4" y="566928"/>
            <a:ext cx="107385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Generic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3027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3863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Sallen and Key Low pass filter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R1 1 2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R2 2 3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3 4 8 9 5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 2 5 1.6nF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C2 3 0 1.6nF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Rkx 5 4 100k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Rx 4 0 100k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Vin 1 0 AC 0.5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-2.5V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and Key Low pass 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ideale 10 MHz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LMV981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hoogdoorlaat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4323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banddoorlaat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3412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banddoorlaat circuit (2)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0148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specificaties: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103" y="566928"/>
            <a:ext cx="668579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specificaties: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27" y="566928"/>
            <a:ext cx="950254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na invullen in de MNA matrix krijgen we: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MNA matrix van het algemene circuit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276174"/>
            <a:ext cx="114681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verschillende filters die we in dit hoofdstuk zullen ontwerpen zijn:</a:t>
            </a:r>
          </a:p>
          <a:p>
            <a:pPr lvl="1"/>
            <a:r>
              <a:t>Laagdoorlaat filter (</a:t>
            </a:r>
            <a:r>
              <a:rPr b="1"/>
              <a:t>low-pass filter</a:t>
            </a:r>
            <a:r>
              <a:t>)</a:t>
            </a:r>
          </a:p>
          <a:p>
            <a:pPr lvl="1"/>
            <a:r>
              <a:t>Hoogdoorlaat filter (</a:t>
            </a:r>
            <a:r>
              <a:rPr b="1"/>
              <a:t>high-pass filter</a:t>
            </a:r>
            <a:r>
              <a:t>)</a:t>
            </a:r>
          </a:p>
          <a:p>
            <a:pPr lvl="1"/>
            <a:r>
              <a:t>Alles doorlaat filter (</a:t>
            </a:r>
            <a:r>
              <a:rPr b="1"/>
              <a:t>all-pass filter</a:t>
            </a:r>
            <a:r>
              <a:t>)</a:t>
            </a:r>
          </a:p>
          <a:p>
            <a:pPr lvl="1"/>
            <a:r>
              <a:t>Banddoorlaat filter (</a:t>
            </a:r>
            <a:r>
              <a:rPr b="1"/>
              <a:t>band-pass filter</a:t>
            </a:r>
            <a:r>
              <a:t>)</a:t>
            </a:r>
          </a:p>
          <a:p>
            <a:pPr lvl="1"/>
            <a:r>
              <a:t>Bandsper filter (</a:t>
            </a:r>
            <a:r>
              <a:rPr b="1"/>
              <a:t>band-stop filter</a:t>
            </a:r>
            <a: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types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Frequentietransformaties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Hiervoor gaan we typisch de transferfunctie herschrijven als functie van de parameter S, die gelijk is aan: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Frequentietransformaties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2" y="2276174"/>
            <a:ext cx="1247775" cy="8572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87" y="3407744"/>
            <a:ext cx="5000625" cy="8572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637" y="4539314"/>
            <a:ext cx="503872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frequentietransformatie die we hiervoor gebruiken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naar hoogdoorlaatfilter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2" y="2276174"/>
            <a:ext cx="1247775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frequentietransformatie die we hiervoor gebruiken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naar banddoorlaatfilter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87" y="2276174"/>
            <a:ext cx="44672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Specifieke filter blokken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verschillende filters die we in dit hoofdstuk zullen ontwerpen zijn:</a:t>
            </a:r>
          </a:p>
          <a:p>
            <a:pPr lvl="1"/>
            <a:r>
              <a:rPr b="1"/>
              <a:t>Butterworth</a:t>
            </a:r>
            <a:r>
              <a:t> filter</a:t>
            </a:r>
          </a:p>
          <a:p>
            <a:pPr lvl="1"/>
            <a:r>
              <a:rPr b="1"/>
              <a:t>Chebyshev</a:t>
            </a:r>
            <a:r>
              <a:t> filter</a:t>
            </a:r>
          </a:p>
          <a:p>
            <a:pPr lvl="1"/>
            <a:r>
              <a:rPr b="1"/>
              <a:t>Invers Chebyshev</a:t>
            </a:r>
            <a:r>
              <a:t> filter</a:t>
            </a:r>
          </a:p>
          <a:p>
            <a:pPr lvl="1"/>
            <a:r>
              <a:rPr b="1"/>
              <a:t>Bessel-Thomson</a:t>
            </a:r>
            <a:r>
              <a:t> 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types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Als eerste voorbeeld ontwerpen we een analoge 3de orde laagdoorlaatfilter van het type Butterworth met afsnijfrequentie 1 MHz. De transferfunctie </a:t>
            </a:r>
            <a:r>
              <a:t>H(s)</a:t>
            </a:r>
            <a:r>
              <a:t> of </a:t>
            </a:r>
            <a:r>
              <a:t>H(jω)</a:t>
            </a:r>
            <a:r>
              <a:t> die we bekomen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190574"/>
            <a:ext cx="50292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a_n</a:t>
            </a:r>
            <a:r>
              <a:t> en </a:t>
            </a:r>
            <a:r>
              <a:t>b_n</a:t>
            </a:r>
            <a:r>
              <a:t> zijn de coëfficiënten van de veeltermen in de transferfunctie. </a:t>
            </a:r>
          </a:p>
          <a:p>
            <a:pPr/>
            <a:r>
              <a:t>Aangezien we hier een derde orde laagdoorlaatfilter ontwerpen is </a:t>
            </a:r>
            <a:r>
              <a:t>M=0</a:t>
            </a:r>
            <a:r>
              <a:t> en </a:t>
            </a:r>
            <a:r>
              <a:t>N=3</a:t>
            </a:r>
            <a:r>
              <a:t>.</a:t>
            </a:r>
          </a:p>
          <a:p>
            <a:pPr/>
            <a:r>
              <a:t>Voor deze oefening is het resultaat van de berekening van deze coëfficiënten: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12566370.614359174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78956835208714.88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Coeficienten derde orde Butterworth laagdoorlaatfilter (1 MHz)</a:t>
            </a:r>
            <a:endParaRPr sz="28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76174"/>
            <a:ext cx="5514975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kunnen deze transferfunctie ook schrijven als functie van polen en nulpunten: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als functie van polen en nulpunten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276174"/>
            <a:ext cx="60198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(-3141592.6535897935+5441398.092702653j)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(-3141592.6535897935-5441398.092702653j)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90" y="566928"/>
            <a:ext cx="79812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06716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66928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35" y="566928"/>
            <a:ext cx="758733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9.792629913129003e+33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20332814.76926104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206711678220539.9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1.2988077794177306e+21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5.043559043399954e+27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9.792629913129004e+33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Coefficienten transferfunctie vijfde orde Butterworth laagdoorlaatfilter (1 MHz)</a:t>
            </a:r>
            <a:endParaRPr sz="24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76174"/>
            <a:ext cx="5514975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(-1941611.0387254667+5975664.329483111j)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(-5083203.69231526+3693163.6609809133j)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(-5083203.69231526-3693163.6609809133j)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(-1941611.0387254667-5975664.329483111j)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18364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6.334013983218556e+58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1129455138.528784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7.760089165897884e+17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3.654151505077993e+26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1.293535546920629e+35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3.5017090931362664e+43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7.334620231296047e+51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1.1783749530590898e+60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1.4477960023023706e+68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1.3643931993116192e+76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9.948728770520122e+83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5.547604782936569e+91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2.325495035605259e+99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6.681091689314365e+106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1.1676379112645588e+114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276174"/>
            <a:ext cx="8248650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(-9467553.01746494-62713329.10036281j)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(-30211474.606362037-61659756.49600357j)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(-58777850.02496373-58866599.60061156j)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(-125663706.14359173-62831853.07179589j)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(-58777850.02496373+58866599.60061156j)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(-30211474.606362037+61659756.49600357j)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(-9467553.01746494+62713329.10036281j)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(-46458057.493502825+307739438.435567j)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(-126488603.88224223+258155439.82934594j)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(-167660324.09626448+167913476.98651484j)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(-125663706.14359173+62831853.07179589j)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(-167660324.09626448-167913476.98651484j)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(-126488603.88224223-258155439.82934594j)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(-46458057.493502825-307739438.435567j)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1.082225670413975e+53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169418270.77931747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7.027364430041076e+17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1.0074611841037228e+26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2.1017496540749808e+35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2.488471395316168e+43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3.4683129207221617e+52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3.2679992552874596e+60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3.4107645311434367e+69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2.406576000783415e+77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1.998855398085796e+86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9.422413939327687e+93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6.463381596708082e+102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1.5323607880306775e+110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8.894760315452719e+118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(-3949021.641305336-295726397.242198j)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(-11200424.836296545-298982612.7578789j)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Om een gevraagde transferfunctie te realiseren gaan we deze opsplitsen in een product van eentermen en tweetermen met reële coëfficiënten.</a:t>
            </a:r>
          </a:p>
          <a:p>
            <a:pPr lvl="1"/>
            <a:r>
              <a:t>We realiseren elk van deze circuits op zich en plaatsen ze gewoon achter elkaar.</a:t>
            </a:r>
          </a:p>
          <a:p>
            <a:pPr lvl="2"/>
            <a:r>
              <a:t>Het volgende circuit mag wel het vorige niet belasten, anders verandert de transferfunctie.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Realisatie in cascadeerbare actieve circuits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3647774"/>
            <a:ext cx="11344275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(-16539450.539423024-305061656.189032j)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(-18849555.92153874-313026248.8897938j)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(-16539450.539423024+305061656.189032j)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(-11200424.836296545+298982612.7578789j)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(-3949021.641305336+295726397.242198j)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(-4439819.935339821+332480313.6424786j)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(-12304586.93699407+328456965.2578802j)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(-17426275.57876118+321418687.7969175j)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(-18849555.92153874+313026248.8897938j)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(-17426275.57876118-321418687.7969175j)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(-12304586.93699407-328456965.2578802j)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(-4439819.935339821-332480313.6424786j)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7de orde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2.298652790795694e+24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92822184.81844565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5.168208012246375e+16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2.2986527907956946e+24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(-23205546.204611413+221335928.5095666j)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(-46411092.40922282-0j)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(-23205546.204611413-221335928.5095666j)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1.0669416336250132e+69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524820305.9616953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1.2746966037803576e+18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5.1937707944741785e+26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5.104888759746549e+35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1.45769782715832e+44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6.590270478283454e+52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1.0103634193419598e+61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147941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1.3431999354717115e+69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(-19974783.518686887+746281824.2305412j)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(-56883370.83720408+632667181.5530242j)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(-85131980.59479763+422734695.6263414j)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(-100420018.03015907+148444684.39010677j)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(-100420018.03015907-148444684.39010677j)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(-85131980.59479763-422734695.6263414j)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(-56883370.83720408-632667181.5530242j)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(-19974783.518686887-746281824.2305412j)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36" y="566928"/>
            <a:ext cx="56531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1.780752121671573e+16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121560720.41014235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2.5153792295277244e+16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(-60780360.20507117+146490750.93199244j)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(-60780360.20507117-146490750.93199244j)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04" y="566928"/>
            <a:ext cx="57661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en tweede orde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10882.796185405305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39478417.60435742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Switched Capacitor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Weerstanden op chip zijn nooit heel erg nauwkeurig</a:t>
            </a:r>
          </a:p>
          <a:p>
            <a:pPr lvl="1"/>
            <a:r>
              <a:t>We kunnen een weerstand vervangen door een condensator en 2 schakelaars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Switched Capacitor weerstand (SC)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7" y="2276174"/>
            <a:ext cx="33623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2941019"/>
            <a:ext cx="1562100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Het eenvoudige circuit heeft last van de parasitaire capaciteiten</a:t>
            </a:r>
          </a:p>
          <a:p>
            <a:pPr lvl="1"/>
            <a:r>
              <a:t>Het verdubbelen van de schakelaars lost dit probleem op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Betere SC weerstand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7" y="2276174"/>
            <a:ext cx="33623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2941019"/>
            <a:ext cx="1562100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Verbeterde Switched Capacitor weerstand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183999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707928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 BiQuad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507659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